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64" r:id="rId5"/>
    <p:sldId id="260" r:id="rId6"/>
    <p:sldId id="259" r:id="rId7"/>
    <p:sldId id="267" r:id="rId8"/>
    <p:sldId id="261" r:id="rId9"/>
    <p:sldId id="269" r:id="rId10"/>
    <p:sldId id="262" r:id="rId11"/>
    <p:sldId id="268" r:id="rId12"/>
    <p:sldId id="263" r:id="rId13"/>
    <p:sldId id="271" r:id="rId14"/>
    <p:sldId id="265" r:id="rId15"/>
    <p:sldId id="270" r:id="rId16"/>
    <p:sldId id="272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1D406-DF3B-4890-9962-0DB55B47A87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88047-0085-41EB-96D5-BD5D1DF07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7F2B-EFB1-47A5-8CFA-F267A2909CD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00FC52-3300-4F60-B2B7-5DAFF7B0B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7F2B-EFB1-47A5-8CFA-F267A2909CD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C52-3300-4F60-B2B7-5DAFF7B0B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700FC52-3300-4F60-B2B7-5DAFF7B0B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7F2B-EFB1-47A5-8CFA-F267A2909CD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7F2B-EFB1-47A5-8CFA-F267A2909CD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700FC52-3300-4F60-B2B7-5DAFF7B0B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7F2B-EFB1-47A5-8CFA-F267A2909CD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00FC52-3300-4F60-B2B7-5DAFF7B0B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0C87F2B-EFB1-47A5-8CFA-F267A2909CD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C52-3300-4F60-B2B7-5DAFF7B0B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7F2B-EFB1-47A5-8CFA-F267A2909CD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700FC52-3300-4F60-B2B7-5DAFF7B0B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7F2B-EFB1-47A5-8CFA-F267A2909CD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700FC52-3300-4F60-B2B7-5DAFF7B0B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7F2B-EFB1-47A5-8CFA-F267A2909CD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00FC52-3300-4F60-B2B7-5DAFF7B0B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00FC52-3300-4F60-B2B7-5DAFF7B0B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7F2B-EFB1-47A5-8CFA-F267A2909CD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700FC52-3300-4F60-B2B7-5DAFF7B0B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0C87F2B-EFB1-47A5-8CFA-F267A2909CD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0C87F2B-EFB1-47A5-8CFA-F267A2909CD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00FC52-3300-4F60-B2B7-5DAFF7B0B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lga.gov/legislation/ilcs/ilcs2.asp?ChapterID=62" TargetMode="External"/><Relationship Id="rId13" Type="http://schemas.openxmlformats.org/officeDocument/2006/relationships/hyperlink" Target="http://maine.gov/doc/nrimc/mgs/explore/mining/faq.htm" TargetMode="External"/><Relationship Id="rId18" Type="http://schemas.openxmlformats.org/officeDocument/2006/relationships/hyperlink" Target="https://www.dmr.nd.gov/oilgas/surfacemineralownerinfo.asp" TargetMode="External"/><Relationship Id="rId3" Type="http://schemas.openxmlformats.org/officeDocument/2006/relationships/hyperlink" Target="http://www.admmr.state.az.us/Info/mineralrights.html" TargetMode="External"/><Relationship Id="rId21" Type="http://schemas.openxmlformats.org/officeDocument/2006/relationships/image" Target="../media/image15.png"/><Relationship Id="rId7" Type="http://schemas.openxmlformats.org/officeDocument/2006/relationships/hyperlink" Target="http://www.idl.idaho.gov/bureau/Minerals/min_leasing/leasing.htm" TargetMode="External"/><Relationship Id="rId12" Type="http://schemas.openxmlformats.org/officeDocument/2006/relationships/hyperlink" Target="http://www.uky.edu/KGS/emsweb/kyogfaq/kyogfaq14.html" TargetMode="External"/><Relationship Id="rId17" Type="http://schemas.openxmlformats.org/officeDocument/2006/relationships/hyperlink" Target="http://www.dec.ny.gov/energy/1532.html" TargetMode="External"/><Relationship Id="rId2" Type="http://schemas.openxmlformats.org/officeDocument/2006/relationships/hyperlink" Target="http://www.dnr.state.ak.us/mlw/mining/min_prop.htm" TargetMode="External"/><Relationship Id="rId16" Type="http://schemas.openxmlformats.org/officeDocument/2006/relationships/hyperlink" Target="http://www.emnrd.state.nm.us/mmd/mineralrightsFAQ.htm" TargetMode="External"/><Relationship Id="rId20" Type="http://schemas.openxmlformats.org/officeDocument/2006/relationships/hyperlink" Target="http://www.rrc.state.tx.us/about/faqs/royaltiesleases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gcc.state.co.us/" TargetMode="External"/><Relationship Id="rId11" Type="http://schemas.openxmlformats.org/officeDocument/2006/relationships/hyperlink" Target="http://www.uky.edu/KGS/coal/coal_on_property.htm" TargetMode="External"/><Relationship Id="rId5" Type="http://schemas.openxmlformats.org/officeDocument/2006/relationships/hyperlink" Target="http://www.conservation.ca.gov/dog/faqs/Pages/Index.aspx" TargetMode="External"/><Relationship Id="rId15" Type="http://schemas.openxmlformats.org/officeDocument/2006/relationships/hyperlink" Target="http://files.dnr.state.mn.us/lands_minerals/mineralownership.pdf" TargetMode="External"/><Relationship Id="rId10" Type="http://schemas.openxmlformats.org/officeDocument/2006/relationships/hyperlink" Target="http://www.kgs.ku.edu/Publications/Oil/primer11.html" TargetMode="External"/><Relationship Id="rId19" Type="http://schemas.openxmlformats.org/officeDocument/2006/relationships/hyperlink" Target="http://www.ogs.ou.edu/oilgasfaq.php" TargetMode="External"/><Relationship Id="rId4" Type="http://schemas.openxmlformats.org/officeDocument/2006/relationships/hyperlink" Target="http://www.state.ar.us/agc/O&amp;GInfBrochure01.pdf" TargetMode="External"/><Relationship Id="rId9" Type="http://schemas.openxmlformats.org/officeDocument/2006/relationships/hyperlink" Target="http://www.ces.purdue.edu/extmedia/EC/EC-564.html" TargetMode="External"/><Relationship Id="rId14" Type="http://schemas.openxmlformats.org/officeDocument/2006/relationships/hyperlink" Target="http://www.michigan.gov/deq/0,1607,7-135-3311_4111_4231-204027--,00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/>
          </a:bodyPr>
          <a:lstStyle/>
          <a:p>
            <a:r>
              <a:rPr lang="lv-LV" sz="2400" b="0" dirty="0" smtClean="0"/>
              <a:t>“</a:t>
            </a:r>
            <a:r>
              <a:rPr lang="lv-LV" sz="2400" dirty="0" smtClean="0"/>
              <a:t>licences vērtība</a:t>
            </a:r>
            <a:r>
              <a:rPr lang="lv-LV" sz="2400" b="0" dirty="0" smtClean="0"/>
              <a:t>s pieeja” </a:t>
            </a:r>
          </a:p>
          <a:p>
            <a:r>
              <a:rPr lang="lv-LV" sz="2400" b="0" dirty="0" smtClean="0"/>
              <a:t>salīdzinot ar</a:t>
            </a:r>
          </a:p>
          <a:p>
            <a:r>
              <a:rPr lang="lv-LV" sz="2400" b="0" dirty="0" smtClean="0"/>
              <a:t> “</a:t>
            </a:r>
            <a:r>
              <a:rPr lang="lv-LV" sz="2400" dirty="0" smtClean="0"/>
              <a:t>Atradnes vērtības </a:t>
            </a:r>
            <a:r>
              <a:rPr lang="lv-LV" sz="2400" b="0" dirty="0" smtClean="0"/>
              <a:t>pieeju”</a:t>
            </a:r>
            <a:endParaRPr lang="en-US" sz="2400" b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1752600"/>
          </a:xfrm>
        </p:spPr>
        <p:txBody>
          <a:bodyPr>
            <a:noAutofit/>
          </a:bodyPr>
          <a:lstStyle/>
          <a:p>
            <a:r>
              <a:rPr lang="lv-LV" sz="2800" dirty="0" smtClean="0"/>
              <a:t>Neko </a:t>
            </a:r>
            <a:r>
              <a:rPr lang="lv-LV" sz="2800" dirty="0" smtClean="0"/>
              <a:t>nemainīt? </a:t>
            </a:r>
            <a:r>
              <a:rPr lang="lv-LV" sz="2800" dirty="0" smtClean="0"/>
              <a:t>vai meklēt jaunas attīstības iespējas?</a:t>
            </a:r>
            <a:br>
              <a:rPr lang="lv-LV" sz="2800" dirty="0" smtClean="0"/>
            </a:br>
            <a:r>
              <a:rPr lang="lv-LV" sz="2800" dirty="0" smtClean="0"/>
              <a:t> </a:t>
            </a:r>
            <a:br>
              <a:rPr lang="lv-LV" sz="2800" dirty="0" smtClean="0"/>
            </a:br>
            <a:r>
              <a:rPr lang="lv-LV" sz="2800" b="1" dirty="0" smtClean="0"/>
              <a:t>Kanādā  un citās valstīs iegūtā pieredze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60198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dirty="0" smtClean="0"/>
              <a:t>V.Stūris (VPK, 2015.gada 18.marts)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39952"/>
          </a:xfrm>
        </p:spPr>
        <p:txBody>
          <a:bodyPr>
            <a:normAutofit/>
          </a:bodyPr>
          <a:lstStyle/>
          <a:p>
            <a:r>
              <a:rPr lang="lv-LV" b="1" dirty="0" smtClean="0"/>
              <a:t>Trešais stāsts par attīstību </a:t>
            </a:r>
            <a:r>
              <a:rPr lang="lv-LV" dirty="0" smtClean="0"/>
              <a:t>– Ko iegūst Emīlijas tante?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lv-LV" dirty="0" smtClean="0"/>
              <a:t>Emīlijas tantei Kanādā pieder īpašums, vairāk nekā 600.m. dziļumā ir konstatētas dabas bagātības, bet Emīlijas tantei nav iespējas tās apgūt, kā rīkoties?</a:t>
            </a:r>
          </a:p>
          <a:p>
            <a:pPr algn="just">
              <a:buNone/>
            </a:pPr>
            <a:endParaRPr lang="lv-LV" dirty="0" smtClean="0"/>
          </a:p>
          <a:p>
            <a:pPr marL="514350" indent="-514350" algn="just">
              <a:buAutoNum type="alphaLcParenR"/>
            </a:pPr>
            <a:r>
              <a:rPr lang="lv-LV" b="1" dirty="0" smtClean="0"/>
              <a:t>A. variants</a:t>
            </a:r>
            <a:r>
              <a:rPr lang="lv-LV" dirty="0" smtClean="0"/>
              <a:t>. Iznomāt zemes dzīles derīgā izrakteņa licences turētājam vai pārdot īpašumu cerot ka piedāvātā cena (vienreizēja samaksa tagad un </a:t>
            </a:r>
            <a:r>
              <a:rPr lang="lv-LV" dirty="0" smtClean="0"/>
              <a:t>tūlīt, vai zemes “nomas maksa”) </a:t>
            </a:r>
            <a:r>
              <a:rPr lang="lv-LV" dirty="0" smtClean="0"/>
              <a:t>atbilst tirgus vērtībai </a:t>
            </a:r>
            <a:r>
              <a:rPr lang="lv-LV" b="1" dirty="0" smtClean="0"/>
              <a:t>(licences vērtības pieeja</a:t>
            </a:r>
            <a:r>
              <a:rPr lang="lv-LV" dirty="0" smtClean="0"/>
              <a:t>). Samaksu </a:t>
            </a:r>
            <a:r>
              <a:rPr lang="lv-LV" dirty="0" smtClean="0"/>
              <a:t>nodrošina </a:t>
            </a:r>
            <a:r>
              <a:rPr lang="lv-LV" dirty="0" smtClean="0"/>
              <a:t>bagāts investors.</a:t>
            </a:r>
          </a:p>
          <a:p>
            <a:pPr marL="514350" indent="-514350" algn="just">
              <a:buAutoNum type="alphaLcParenR"/>
            </a:pPr>
            <a:endParaRPr lang="lv-LV" dirty="0" smtClean="0"/>
          </a:p>
          <a:p>
            <a:pPr marL="514350" indent="-514350" algn="just">
              <a:buAutoNum type="alphaLcParenR"/>
            </a:pPr>
            <a:r>
              <a:rPr lang="lv-LV" b="1" dirty="0" smtClean="0"/>
              <a:t>B. variants. </a:t>
            </a:r>
            <a:r>
              <a:rPr lang="lv-LV" dirty="0" smtClean="0"/>
              <a:t>Regulāri (gan Emīlijas tante gan viņas bērni) </a:t>
            </a:r>
            <a:r>
              <a:rPr lang="lv-LV" dirty="0" smtClean="0"/>
              <a:t>saņem </a:t>
            </a:r>
            <a:r>
              <a:rPr lang="lv-LV" dirty="0" smtClean="0"/>
              <a:t>daļu (0,5 – 20</a:t>
            </a:r>
            <a:r>
              <a:rPr lang="lv-LV" dirty="0" smtClean="0"/>
              <a:t>% </a:t>
            </a:r>
            <a:r>
              <a:rPr lang="lv-LV" dirty="0" smtClean="0"/>
              <a:t>no materiālu biržā tirgotās </a:t>
            </a:r>
            <a:r>
              <a:rPr lang="lv-LV" dirty="0" smtClean="0"/>
              <a:t>vērtības atbilstoši piederošā īpašuma virsmas platībai), </a:t>
            </a:r>
            <a:r>
              <a:rPr lang="lv-LV" dirty="0" smtClean="0"/>
              <a:t>derīgā izrakteņa, ko iegūst uzņēmums (</a:t>
            </a:r>
            <a:r>
              <a:rPr lang="lv-LV" b="1" dirty="0" smtClean="0"/>
              <a:t>atradnes vērtības pieeja</a:t>
            </a:r>
            <a:r>
              <a:rPr lang="lv-LV" dirty="0" smtClean="0"/>
              <a:t>). Vērtību nosaka tirgus mehānismi. Samaksu </a:t>
            </a:r>
            <a:r>
              <a:rPr lang="lv-LV" dirty="0" smtClean="0"/>
              <a:t>nodrošina </a:t>
            </a:r>
            <a:r>
              <a:rPr lang="lv-LV" dirty="0" smtClean="0"/>
              <a:t>bagāts starptautisks derīgo izrakteņu ieguves uzņēmums.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4986" t="11597" r="12347" b="10069"/>
          <a:stretch>
            <a:fillRect/>
          </a:stretch>
        </p:blipFill>
        <p:spPr bwMode="auto">
          <a:xfrm>
            <a:off x="0" y="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5625" t="35938" r="13125" b="10937"/>
          <a:stretch>
            <a:fillRect/>
          </a:stretch>
        </p:blipFill>
        <p:spPr bwMode="auto">
          <a:xfrm>
            <a:off x="3429000" y="3276600"/>
            <a:ext cx="5715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25000" t="10938" r="23750" b="48437"/>
          <a:stretch>
            <a:fillRect/>
          </a:stretch>
        </p:blipFill>
        <p:spPr bwMode="auto">
          <a:xfrm>
            <a:off x="3886200" y="0"/>
            <a:ext cx="5257800" cy="333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25000" t="46094" r="43750" b="32812"/>
          <a:stretch>
            <a:fillRect/>
          </a:stretch>
        </p:blipFill>
        <p:spPr bwMode="auto">
          <a:xfrm>
            <a:off x="0" y="4191000"/>
            <a:ext cx="423333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Autofit/>
          </a:bodyPr>
          <a:lstStyle/>
          <a:p>
            <a:r>
              <a:rPr lang="lv-LV" sz="2400" b="1" dirty="0" smtClean="0"/>
              <a:t>Ceturtais stāsts par attīstību </a:t>
            </a:r>
            <a:r>
              <a:rPr lang="lv-LV" sz="2400" dirty="0" smtClean="0"/>
              <a:t>– Kā nosaka </a:t>
            </a:r>
            <a:r>
              <a:rPr lang="lv-LV" sz="2400" dirty="0" smtClean="0"/>
              <a:t>ieguvumus zemes īpašniekam (privātam, pašvaldības valsts)?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90600"/>
            <a:ext cx="9144000" cy="58674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buNone/>
            </a:pP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Kā Emīlijas tantei Kanādā samaksāt labāko iespējamo kompensāciju par resursu izmantošanu (pamatprincipi)?</a:t>
            </a:r>
          </a:p>
          <a:p>
            <a:pPr algn="just">
              <a:buNone/>
            </a:pPr>
            <a:endParaRPr lang="lv-LV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1) kompensācijas procentam (</a:t>
            </a:r>
            <a:r>
              <a:rPr lang="lv-LV" sz="1800" dirty="0" err="1" smtClean="0">
                <a:latin typeface="Times New Roman" pitchFamily="18" charset="0"/>
                <a:cs typeface="Times New Roman" pitchFamily="18" charset="0"/>
              </a:rPr>
              <a:t>royalties</a:t>
            </a: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) ir jābūt samērojam ar ieguves kompānijas interesi iegūt derīgo izrakteni:</a:t>
            </a:r>
          </a:p>
          <a:p>
            <a:pPr lvl="1" algn="just">
              <a:buNone/>
            </a:pPr>
            <a:r>
              <a:rPr lang="lv-LV" sz="1800" dirty="0" err="1" smtClean="0">
                <a:latin typeface="Times New Roman" pitchFamily="18" charset="0"/>
                <a:cs typeface="Times New Roman" pitchFamily="18" charset="0"/>
              </a:rPr>
              <a:t>Parāk</a:t>
            </a: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 augsta samazina uzņēmuma ienākumus un spēju segt kapitālo un operatīvos izdevumus</a:t>
            </a:r>
          </a:p>
          <a:p>
            <a:pPr lvl="1" algn="just">
              <a:buNone/>
            </a:pPr>
            <a:r>
              <a:rPr lang="lv-LV" sz="1800" dirty="0" err="1" smtClean="0">
                <a:latin typeface="Times New Roman" pitchFamily="18" charset="0"/>
                <a:cs typeface="Times New Roman" pitchFamily="18" charset="0"/>
              </a:rPr>
              <a:t>Parāk</a:t>
            </a: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 zema veicina pastiprinātu derīgā materiāla ieplūšanu tirgū, kas samazina tās </a:t>
            </a: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vērtību vidējā termiņā</a:t>
            </a:r>
            <a:endParaRPr lang="lv-LV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2) Procentam ir jāveicina lielākas vērtības iegūšana par mazāku apjomu (dārgākām un retākām rūdām - mazāks procents, biežāk sastopamām – lielāks procents)</a:t>
            </a:r>
          </a:p>
          <a:p>
            <a:pPr algn="just">
              <a:buNone/>
            </a:pP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3) Procentam jānotur pēc iespējas vienmērīgāka cena </a:t>
            </a: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(vidējā termiņā pieaugot </a:t>
            </a: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biržas cenai – procents palielinās, samazinoties cenai – samazinās procents)</a:t>
            </a:r>
          </a:p>
          <a:p>
            <a:pPr algn="just">
              <a:buNone/>
            </a:pP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4) procentam </a:t>
            </a: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jānotur derīgā izrakteņa cena zemāka par tā aizvietošanas materiāla </a:t>
            </a: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izmaksām</a:t>
            </a:r>
          </a:p>
          <a:p>
            <a:pPr algn="just">
              <a:buNone/>
            </a:pP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5) Kompensāciju par izpēti (</a:t>
            </a:r>
            <a:r>
              <a:rPr lang="lv-LV" sz="1800" dirty="0" err="1" smtClean="0">
                <a:latin typeface="Times New Roman" pitchFamily="18" charset="0"/>
                <a:cs typeface="Times New Roman" pitchFamily="18" charset="0"/>
              </a:rPr>
              <a:t>claim</a:t>
            </a: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1800" dirty="0" err="1" smtClean="0">
                <a:latin typeface="Times New Roman" pitchFamily="18" charset="0"/>
                <a:cs typeface="Times New Roman" pitchFamily="18" charset="0"/>
              </a:rPr>
              <a:t>royalties</a:t>
            </a: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) nosaka vairāki faktori:</a:t>
            </a:r>
          </a:p>
          <a:p>
            <a:pPr lvl="1" algn="just">
              <a:buNone/>
            </a:pP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Vai teritorija jau ir pētīta? </a:t>
            </a:r>
          </a:p>
          <a:p>
            <a:pPr lvl="1" algn="just">
              <a:buNone/>
            </a:pP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Kas tur atrodas , kādu derīgo izrakteni ir plānots meklēt (metālu, ogļūdeņradi, nemetālisko, u.t.t)?</a:t>
            </a:r>
          </a:p>
          <a:p>
            <a:pPr lvl="1" algn="just">
              <a:buNone/>
            </a:pP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Ar kādā metodēm ir plānots pētīt – kontakta, ne-kontakta?</a:t>
            </a:r>
          </a:p>
          <a:p>
            <a:pPr lvl="1" algn="just">
              <a:buNone/>
            </a:pP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Kāds izpētes posms ir plānots – vispārēja – vai padziļināta?</a:t>
            </a:r>
          </a:p>
          <a:p>
            <a:pPr lvl="1" algn="just">
              <a:buNone/>
            </a:pPr>
            <a:endParaRPr lang="lv-LV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Autofit/>
          </a:bodyPr>
          <a:lstStyle/>
          <a:p>
            <a:r>
              <a:rPr lang="lv-LV" sz="2400" dirty="0" smtClean="0"/>
              <a:t>Piemērs jaunu teritoriju izpētes gadījumā (Kanāda, </a:t>
            </a:r>
            <a:r>
              <a:rPr lang="lv-LV" sz="2400" dirty="0" err="1" smtClean="0"/>
              <a:t>Ontario</a:t>
            </a:r>
            <a:r>
              <a:rPr lang="lv-LV" sz="2400" dirty="0" smtClean="0"/>
              <a:t>)</a:t>
            </a: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0320" t="38264" r="36347" b="26736"/>
          <a:stretch>
            <a:fillRect/>
          </a:stretch>
        </p:blipFill>
        <p:spPr bwMode="auto">
          <a:xfrm>
            <a:off x="0" y="1066800"/>
            <a:ext cx="353785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6250" t="14844" r="4375" b="3906"/>
          <a:stretch>
            <a:fillRect/>
          </a:stretch>
        </p:blipFill>
        <p:spPr bwMode="auto">
          <a:xfrm>
            <a:off x="2019300" y="1676400"/>
            <a:ext cx="71247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lv-LV" b="1" dirty="0" smtClean="0"/>
              <a:t>Piektais stāsts par attīstību </a:t>
            </a:r>
            <a:r>
              <a:rPr lang="lv-LV" dirty="0" smtClean="0"/>
              <a:t>– Kāpēc ieguvējs ir arī uzņēmējs?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lv-LV" b="1" u="sng" dirty="0" smtClean="0"/>
              <a:t>Caurskatāma un </a:t>
            </a:r>
            <a:r>
              <a:rPr lang="lv-LV" b="1" u="sng" dirty="0" smtClean="0"/>
              <a:t>saprotama </a:t>
            </a:r>
            <a:r>
              <a:rPr lang="lv-LV" b="1" u="sng" dirty="0" smtClean="0"/>
              <a:t>rīcība</a:t>
            </a:r>
            <a:r>
              <a:rPr lang="lv-LV" dirty="0" smtClean="0"/>
              <a:t>, </a:t>
            </a:r>
            <a:r>
              <a:rPr lang="lv-LV" dirty="0" smtClean="0"/>
              <a:t>gadījumā </a:t>
            </a:r>
            <a:r>
              <a:rPr lang="lv-LV" dirty="0" smtClean="0"/>
              <a:t>ja uzņēmējs riskē un iegulda naudu sākotnējā izpētē (junior </a:t>
            </a:r>
            <a:r>
              <a:rPr lang="lv-LV" dirty="0" err="1" smtClean="0"/>
              <a:t>companies</a:t>
            </a:r>
            <a:r>
              <a:rPr lang="lv-LV" dirty="0" smtClean="0"/>
              <a:t>) vai </a:t>
            </a:r>
            <a:r>
              <a:rPr lang="lv-LV" dirty="0" smtClean="0"/>
              <a:t>padziļinātā, atradnes </a:t>
            </a:r>
            <a:r>
              <a:rPr lang="lv-LV" dirty="0" smtClean="0"/>
              <a:t>izpētē (senior </a:t>
            </a:r>
            <a:r>
              <a:rPr lang="lv-LV" dirty="0" err="1" smtClean="0"/>
              <a:t>companies</a:t>
            </a:r>
            <a:r>
              <a:rPr lang="lv-LV" dirty="0" smtClean="0"/>
              <a:t>)</a:t>
            </a:r>
          </a:p>
          <a:p>
            <a:pPr algn="just">
              <a:buNone/>
            </a:pPr>
            <a:endParaRPr lang="lv-LV" dirty="0" smtClean="0"/>
          </a:p>
          <a:p>
            <a:pPr algn="just"/>
            <a:r>
              <a:rPr lang="lv-LV" dirty="0" smtClean="0"/>
              <a:t>Uzņēmējs iegūst iespēju </a:t>
            </a:r>
            <a:r>
              <a:rPr lang="lv-LV" b="1" u="sng" dirty="0" smtClean="0"/>
              <a:t>veiksmīgas izpētes rezultātus pārdot ieguves uzņēmumam</a:t>
            </a:r>
            <a:r>
              <a:rPr lang="lv-LV" dirty="0" smtClean="0"/>
              <a:t>, tādējādi saņemot resursus tālākai darbībai šajā riskantajā biznesā</a:t>
            </a:r>
          </a:p>
          <a:p>
            <a:pPr algn="just">
              <a:buNone/>
            </a:pPr>
            <a:endParaRPr lang="lv-LV" dirty="0" smtClean="0"/>
          </a:p>
          <a:p>
            <a:pPr algn="just"/>
            <a:r>
              <a:rPr lang="lv-LV" dirty="0" smtClean="0"/>
              <a:t>Ieguves uzņēmuma kapitālie izdevumi ieguves procesā ir mazāki un ieguvumi lielāki, </a:t>
            </a:r>
            <a:r>
              <a:rPr lang="lv-LV" b="1" u="sng" dirty="0" smtClean="0"/>
              <a:t>jo var izplānot ekonomiski izdevīgāko atradnes apguves metodi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Regulējošā vide atšķiras ikvienā pavalstī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hlinkClick r:id="rId2"/>
              </a:rPr>
              <a:t>Alaska</a:t>
            </a:r>
            <a:r>
              <a:rPr lang="en-US" dirty="0" smtClean="0"/>
              <a:t>: Mineral Property Records</a:t>
            </a:r>
          </a:p>
          <a:p>
            <a:r>
              <a:rPr lang="en-US" dirty="0" smtClean="0">
                <a:hlinkClick r:id="rId3"/>
              </a:rPr>
              <a:t>Arizona</a:t>
            </a:r>
            <a:r>
              <a:rPr lang="en-US" dirty="0" smtClean="0"/>
              <a:t>: Land Ownership Status</a:t>
            </a:r>
          </a:p>
          <a:p>
            <a:r>
              <a:rPr lang="en-US" dirty="0" smtClean="0">
                <a:hlinkClick r:id="rId4"/>
              </a:rPr>
              <a:t>Arkansas</a:t>
            </a:r>
            <a:r>
              <a:rPr lang="en-US" dirty="0" smtClean="0"/>
              <a:t>: Royalty and Surface Owner Information</a:t>
            </a:r>
          </a:p>
          <a:p>
            <a:r>
              <a:rPr lang="en-US" dirty="0" smtClean="0">
                <a:hlinkClick r:id="rId5"/>
              </a:rPr>
              <a:t>California</a:t>
            </a:r>
            <a:r>
              <a:rPr lang="en-US" dirty="0" smtClean="0"/>
              <a:t>: Questions about Oil, Gas and Geothermal</a:t>
            </a:r>
          </a:p>
          <a:p>
            <a:r>
              <a:rPr lang="en-US" dirty="0" smtClean="0">
                <a:hlinkClick r:id="rId6"/>
              </a:rPr>
              <a:t>Colorado</a:t>
            </a:r>
            <a:r>
              <a:rPr lang="en-US" dirty="0" smtClean="0"/>
              <a:t>: Questions About Oil and Gas Development</a:t>
            </a:r>
          </a:p>
          <a:p>
            <a:r>
              <a:rPr lang="en-US" dirty="0" smtClean="0">
                <a:hlinkClick r:id="rId7"/>
              </a:rPr>
              <a:t>Idaho</a:t>
            </a:r>
            <a:r>
              <a:rPr lang="en-US" dirty="0" smtClean="0"/>
              <a:t>: Mineral Leasing</a:t>
            </a:r>
          </a:p>
          <a:p>
            <a:r>
              <a:rPr lang="en-US" dirty="0" smtClean="0">
                <a:hlinkClick r:id="rId8"/>
              </a:rPr>
              <a:t>Illinois</a:t>
            </a:r>
            <a:r>
              <a:rPr lang="en-US" dirty="0" smtClean="0"/>
              <a:t>: Mineral Rights</a:t>
            </a:r>
          </a:p>
          <a:p>
            <a:r>
              <a:rPr lang="en-US" dirty="0" smtClean="0">
                <a:hlinkClick r:id="rId9"/>
              </a:rPr>
              <a:t>Indiana</a:t>
            </a:r>
            <a:r>
              <a:rPr lang="en-US" dirty="0" smtClean="0"/>
              <a:t>: Oil and Gas Lease Negotiation</a:t>
            </a:r>
          </a:p>
          <a:p>
            <a:r>
              <a:rPr lang="en-US" dirty="0" smtClean="0">
                <a:hlinkClick r:id="rId10"/>
              </a:rPr>
              <a:t>Kansas</a:t>
            </a:r>
            <a:r>
              <a:rPr lang="en-US" dirty="0" smtClean="0"/>
              <a:t>: Mineral Rights and Leasing Information</a:t>
            </a:r>
          </a:p>
          <a:p>
            <a:r>
              <a:rPr lang="en-US" dirty="0" smtClean="0">
                <a:hlinkClick r:id="rId10"/>
              </a:rPr>
              <a:t>Kentucky</a:t>
            </a:r>
            <a:r>
              <a:rPr lang="en-US" dirty="0" smtClean="0"/>
              <a:t>: </a:t>
            </a:r>
            <a:r>
              <a:rPr lang="en-US" dirty="0" smtClean="0">
                <a:hlinkClick r:id="rId11"/>
              </a:rPr>
              <a:t>Coal Property</a:t>
            </a:r>
            <a:r>
              <a:rPr lang="en-US" dirty="0" smtClean="0"/>
              <a:t> and </a:t>
            </a:r>
            <a:r>
              <a:rPr lang="en-US" dirty="0" smtClean="0">
                <a:hlinkClick r:id="rId12"/>
              </a:rPr>
              <a:t>Oil and Gas</a:t>
            </a:r>
            <a:endParaRPr lang="en-US" dirty="0" smtClean="0"/>
          </a:p>
          <a:p>
            <a:r>
              <a:rPr lang="en-US" dirty="0" smtClean="0">
                <a:hlinkClick r:id="rId13"/>
              </a:rPr>
              <a:t>Maine</a:t>
            </a:r>
            <a:r>
              <a:rPr lang="en-US" dirty="0" smtClean="0"/>
              <a:t>: Mining and Quarrying FAQ</a:t>
            </a:r>
          </a:p>
          <a:p>
            <a:r>
              <a:rPr lang="en-US" dirty="0" smtClean="0">
                <a:hlinkClick r:id="rId14"/>
              </a:rPr>
              <a:t>Michigan</a:t>
            </a:r>
            <a:r>
              <a:rPr lang="en-US" dirty="0" smtClean="0"/>
              <a:t>: Mineral Rights Information</a:t>
            </a:r>
          </a:p>
          <a:p>
            <a:r>
              <a:rPr lang="en-US" dirty="0" smtClean="0">
                <a:hlinkClick r:id="rId15"/>
              </a:rPr>
              <a:t>Minnesota</a:t>
            </a:r>
            <a:r>
              <a:rPr lang="en-US" dirty="0" smtClean="0"/>
              <a:t>: Mineral Rights Ownership</a:t>
            </a:r>
          </a:p>
          <a:p>
            <a:r>
              <a:rPr lang="en-US" dirty="0" smtClean="0">
                <a:hlinkClick r:id="rId16"/>
              </a:rPr>
              <a:t>New Mexico</a:t>
            </a:r>
            <a:r>
              <a:rPr lang="en-US" dirty="0" smtClean="0"/>
              <a:t>: Mineral Rights and Claims</a:t>
            </a:r>
          </a:p>
          <a:p>
            <a:r>
              <a:rPr lang="en-US" dirty="0" smtClean="0">
                <a:hlinkClick r:id="rId17"/>
              </a:rPr>
              <a:t>New York</a:t>
            </a:r>
            <a:r>
              <a:rPr lang="en-US" dirty="0" smtClean="0"/>
              <a:t>: Oil and Gas Lease Information</a:t>
            </a:r>
          </a:p>
          <a:p>
            <a:r>
              <a:rPr lang="en-US" dirty="0" smtClean="0">
                <a:hlinkClick r:id="rId18"/>
              </a:rPr>
              <a:t>North Dakota</a:t>
            </a:r>
            <a:r>
              <a:rPr lang="en-US" dirty="0" smtClean="0"/>
              <a:t>: Surface and Mineral Owners Information</a:t>
            </a:r>
          </a:p>
          <a:p>
            <a:r>
              <a:rPr lang="en-US" dirty="0" smtClean="0">
                <a:hlinkClick r:id="rId19"/>
              </a:rPr>
              <a:t>Oklahoma</a:t>
            </a:r>
            <a:r>
              <a:rPr lang="en-US" dirty="0" smtClean="0"/>
              <a:t>: Oil and Gas FAQ</a:t>
            </a:r>
          </a:p>
          <a:p>
            <a:r>
              <a:rPr lang="en-US" dirty="0" smtClean="0">
                <a:hlinkClick r:id="rId20"/>
              </a:rPr>
              <a:t>Texas</a:t>
            </a:r>
            <a:r>
              <a:rPr lang="en-US" dirty="0" smtClean="0"/>
              <a:t>: Lease and Royalty </a:t>
            </a:r>
            <a:r>
              <a:rPr lang="en-US" dirty="0" smtClean="0"/>
              <a:t>Information</a:t>
            </a: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1" cstate="print"/>
          <a:srcRect l="35625" t="10938" r="21875" b="13281"/>
          <a:stretch>
            <a:fillRect/>
          </a:stretch>
        </p:blipFill>
        <p:spPr bwMode="auto">
          <a:xfrm>
            <a:off x="5791200" y="1371599"/>
            <a:ext cx="3167406" cy="506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7315200" y="2514600"/>
            <a:ext cx="1524000" cy="152400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15000" y="1600200"/>
            <a:ext cx="1447800" cy="152400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7620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“Latvijas stends</a:t>
            </a:r>
            <a:r>
              <a:rPr lang="lv-LV" dirty="0" smtClean="0"/>
              <a:t>” PDAC2015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1300" dirty="0" smtClean="0"/>
              <a:t>(</a:t>
            </a:r>
            <a:r>
              <a:rPr lang="lv-LV" sz="1300" dirty="0" smtClean="0"/>
              <a:t>http://</a:t>
            </a:r>
            <a:r>
              <a:rPr lang="lv-LV" sz="1300" dirty="0" smtClean="0"/>
              <a:t>www.ginguro.com/projects/other-properties)</a:t>
            </a:r>
            <a:endParaRPr lang="en-US" dirty="0"/>
          </a:p>
        </p:txBody>
      </p:sp>
      <p:pic>
        <p:nvPicPr>
          <p:cNvPr id="4" name="Content Placeholder 3" descr="WP_20150301_0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3200400" cy="6096001"/>
          </a:xfrm>
        </p:spPr>
      </p:pic>
      <p:pic>
        <p:nvPicPr>
          <p:cNvPr id="5" name="Picture 4" descr="WP_20150301_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762000"/>
            <a:ext cx="3200400" cy="6096000"/>
          </a:xfrm>
          <a:prstGeom prst="rect">
            <a:avLst/>
          </a:prstGeom>
        </p:spPr>
      </p:pic>
      <p:pic>
        <p:nvPicPr>
          <p:cNvPr id="7" name="Picture 6" descr="WP_20150301_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2000775"/>
            <a:ext cx="2743200" cy="4857225"/>
          </a:xfrm>
          <a:prstGeom prst="rect">
            <a:avLst/>
          </a:prstGeom>
        </p:spPr>
      </p:pic>
      <p:pic>
        <p:nvPicPr>
          <p:cNvPr id="6" name="Picture 5" descr="WP_20150302_002.jpg"/>
          <p:cNvPicPr>
            <a:picLocks noChangeAspect="1"/>
          </p:cNvPicPr>
          <p:nvPr/>
        </p:nvPicPr>
        <p:blipFill>
          <a:blip r:embed="rId5" cstate="print"/>
          <a:srcRect l="12296" t="20513" r="6549" b="38461"/>
          <a:stretch>
            <a:fillRect/>
          </a:stretch>
        </p:blipFill>
        <p:spPr>
          <a:xfrm>
            <a:off x="3200400" y="762000"/>
            <a:ext cx="27432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>
            <a:normAutofit/>
          </a:bodyPr>
          <a:lstStyle/>
          <a:p>
            <a:r>
              <a:rPr lang="lv-LV" sz="2800" b="1" dirty="0" smtClean="0"/>
              <a:t>Uzdevumi</a:t>
            </a:r>
            <a:r>
              <a:rPr lang="lv-LV" sz="2800" dirty="0" smtClean="0"/>
              <a:t>, kas ir atbildīgo institūciju kompetencē (ja </a:t>
            </a:r>
            <a:r>
              <a:rPr lang="lv-LV" sz="2800" dirty="0" smtClean="0"/>
              <a:t>atbalstam šādu strukturālu reformu)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lv-LV" dirty="0" smtClean="0"/>
              <a:t>Atklātas, uz pārmaiņām vērstas, regulāras </a:t>
            </a:r>
            <a:r>
              <a:rPr lang="lv-LV" b="1" dirty="0" smtClean="0"/>
              <a:t>diskusijas Ilgtspējīgas attīstības Komisijā</a:t>
            </a:r>
            <a:r>
              <a:rPr lang="lv-LV" dirty="0" smtClean="0"/>
              <a:t>, LR Saeimā un </a:t>
            </a:r>
            <a:r>
              <a:rPr lang="lv-LV" dirty="0" smtClean="0"/>
              <a:t>ekspertu lokā. </a:t>
            </a:r>
            <a:endParaRPr lang="lv-LV" dirty="0" smtClean="0"/>
          </a:p>
          <a:p>
            <a:pPr algn="just">
              <a:buNone/>
            </a:pPr>
            <a:endParaRPr lang="lv-LV" dirty="0" smtClean="0"/>
          </a:p>
          <a:p>
            <a:pPr algn="just"/>
            <a:r>
              <a:rPr lang="lv-LV" dirty="0" smtClean="0"/>
              <a:t>Zemes dzīļu (minerālu) izmantošanas stratēģijas (</a:t>
            </a:r>
            <a:r>
              <a:rPr lang="lv-LV" b="1" dirty="0" smtClean="0"/>
              <a:t>biznesa plāna</a:t>
            </a:r>
            <a:r>
              <a:rPr lang="lv-LV" dirty="0" smtClean="0"/>
              <a:t>) </a:t>
            </a:r>
            <a:r>
              <a:rPr lang="lv-LV" dirty="0" smtClean="0"/>
              <a:t>izstrāde. Ilgtermiņa politikas noteikšana un ieviešanas plāns.</a:t>
            </a:r>
            <a:endParaRPr lang="lv-LV" dirty="0" smtClean="0"/>
          </a:p>
          <a:p>
            <a:pPr algn="just">
              <a:buNone/>
            </a:pPr>
            <a:endParaRPr lang="lv-LV" dirty="0" smtClean="0"/>
          </a:p>
          <a:p>
            <a:pPr algn="just"/>
            <a:r>
              <a:rPr lang="lv-LV" b="1" dirty="0" smtClean="0"/>
              <a:t>Vienota rīcībpolitikas ietvara izveide</a:t>
            </a:r>
            <a:r>
              <a:rPr lang="lv-LV" dirty="0" smtClean="0"/>
              <a:t>, politikas koordinācija un interešu (ekonomisko un dabas aizsardzības) </a:t>
            </a:r>
            <a:r>
              <a:rPr lang="lv-LV" dirty="0" smtClean="0"/>
              <a:t>saskaņošana, lai novērstu “kompilētas” politikas blaknes.</a:t>
            </a:r>
            <a:endParaRPr lang="lv-LV" dirty="0" smtClean="0"/>
          </a:p>
          <a:p>
            <a:pPr algn="just">
              <a:buNone/>
            </a:pPr>
            <a:endParaRPr lang="lv-LV" dirty="0" smtClean="0"/>
          </a:p>
          <a:p>
            <a:pPr algn="just"/>
            <a:r>
              <a:rPr lang="lv-LV" dirty="0" smtClean="0"/>
              <a:t>Pakāpeniska </a:t>
            </a:r>
            <a:r>
              <a:rPr lang="lv-LV" b="1" dirty="0" smtClean="0"/>
              <a:t>kapacitātes palielināšana </a:t>
            </a:r>
            <a:r>
              <a:rPr lang="lv-LV" dirty="0" smtClean="0"/>
              <a:t>palielinoties dabas resursu nozīmei ekonomiskajā </a:t>
            </a:r>
            <a:r>
              <a:rPr lang="lv-LV" dirty="0" smtClean="0"/>
              <a:t>apritē. Solis pa solim pieeja.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dirty="0" smtClean="0"/>
              <a:t>Kalnrūpniecības pamatprincipi </a:t>
            </a:r>
            <a:br>
              <a:rPr lang="lv-LV" sz="2800" dirty="0" smtClean="0"/>
            </a:br>
            <a:r>
              <a:rPr lang="lv-LV" sz="2000" dirty="0" smtClean="0"/>
              <a:t>(atgādinot jau sacīto)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503920" cy="49499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lv-LV" sz="2400" dirty="0" smtClean="0"/>
              <a:t>Dabas resursi (minerāli) </a:t>
            </a:r>
            <a:r>
              <a:rPr lang="lv-LV" sz="2400" b="1" dirty="0" smtClean="0"/>
              <a:t>nodrošina nāciju ekonomisko neatkarību, pastāvēšanu un politisko pastāvību</a:t>
            </a:r>
            <a:r>
              <a:rPr lang="lv-LV" sz="2400" dirty="0" smtClean="0"/>
              <a:t>, tas ir visas sabiedrības labums, tas kalpo par ekonomikas dzinējspēku.</a:t>
            </a:r>
          </a:p>
          <a:p>
            <a:pPr algn="just">
              <a:buNone/>
            </a:pPr>
            <a:endParaRPr lang="lv-LV" sz="2400" dirty="0" smtClean="0"/>
          </a:p>
          <a:p>
            <a:pPr algn="just"/>
            <a:r>
              <a:rPr lang="lv-LV" sz="2400" dirty="0" smtClean="0"/>
              <a:t>Dabas bagātības un resursi ir pieejami ierobežotā apjomā, tie </a:t>
            </a:r>
            <a:r>
              <a:rPr lang="lv-LV" sz="2400" b="1" dirty="0" smtClean="0"/>
              <a:t>nav izvietoti vienmērīgi</a:t>
            </a:r>
            <a:r>
              <a:rPr lang="lv-LV" sz="2400" dirty="0" smtClean="0"/>
              <a:t>, tie </a:t>
            </a:r>
            <a:r>
              <a:rPr lang="lv-LV" sz="2400" b="1" dirty="0" smtClean="0"/>
              <a:t>koncentrējas</a:t>
            </a:r>
            <a:r>
              <a:rPr lang="lv-LV" sz="2400" dirty="0" smtClean="0"/>
              <a:t> tikai dažās teritorijās, tie </a:t>
            </a:r>
            <a:r>
              <a:rPr lang="lv-LV" sz="2400" b="1" dirty="0" smtClean="0"/>
              <a:t>“neatzīst”  </a:t>
            </a:r>
            <a:r>
              <a:rPr lang="lv-LV" sz="2400" dirty="0" smtClean="0"/>
              <a:t>valsts, administratīvās vai īpašumu robežas</a:t>
            </a:r>
          </a:p>
          <a:p>
            <a:pPr algn="just">
              <a:buNone/>
            </a:pPr>
            <a:endParaRPr lang="lv-LV" sz="2400" dirty="0" smtClean="0"/>
          </a:p>
          <a:p>
            <a:pPr algn="just"/>
            <a:r>
              <a:rPr lang="lv-LV" sz="2400" dirty="0" smtClean="0"/>
              <a:t>Ikvienam un visiem </a:t>
            </a:r>
            <a:r>
              <a:rPr lang="lv-LV" sz="2400" b="1" dirty="0" smtClean="0"/>
              <a:t>ir tiesības iegūt </a:t>
            </a:r>
            <a:r>
              <a:rPr lang="lv-LV" sz="2400" dirty="0" smtClean="0"/>
              <a:t>dabas bagātības likumā noteiktā kārtībā</a:t>
            </a:r>
          </a:p>
          <a:p>
            <a:pPr algn="just">
              <a:buNone/>
            </a:pPr>
            <a:endParaRPr lang="lv-LV" sz="2400" dirty="0" smtClean="0"/>
          </a:p>
          <a:p>
            <a:pPr algn="just"/>
            <a:r>
              <a:rPr lang="lv-LV" sz="2400" dirty="0" smtClean="0"/>
              <a:t>Ikvienam </a:t>
            </a:r>
            <a:r>
              <a:rPr lang="lv-LV" sz="2400" b="1" dirty="0" smtClean="0"/>
              <a:t>pienākas taisnīga samaksa </a:t>
            </a:r>
            <a:r>
              <a:rPr lang="lv-LV" sz="2400" dirty="0" smtClean="0"/>
              <a:t>par labumu izmantošanu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Kas pamato?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lv-LV" b="1" dirty="0" smtClean="0"/>
              <a:t>Deklarācija par tiesībām uz attīstību (</a:t>
            </a:r>
            <a:r>
              <a:rPr lang="lv-LV" i="1" dirty="0" smtClean="0"/>
              <a:t>Pieņemta ar Ģenerālās Asamblejas 1986. gada 4. decembra rezolūciju 4 / 128) (Latvija pievienojās 1990.gada 4.maijā.)</a:t>
            </a:r>
          </a:p>
          <a:p>
            <a:pPr algn="just">
              <a:buNone/>
            </a:pPr>
            <a:endParaRPr lang="lv-LV" i="1" dirty="0" smtClean="0"/>
          </a:p>
          <a:p>
            <a:pPr algn="just"/>
            <a:r>
              <a:rPr lang="lv-LV" i="1" dirty="0" smtClean="0"/>
              <a:t>1.panta 2.daļa “2. Cilvēka tiesības uz attīstību nozīmē arī </a:t>
            </a:r>
            <a:r>
              <a:rPr lang="lv-LV" b="1" i="1" dirty="0" smtClean="0"/>
              <a:t>tautu pašnoteikšanās tiesību pilnīgu īstenošanu, kas ietver</a:t>
            </a:r>
            <a:r>
              <a:rPr lang="lv-LV" i="1" dirty="0" smtClean="0"/>
              <a:t>, pēc atbilstošiem abu Starptautisko cilvēka tiesību paktu noteikumiem, </a:t>
            </a:r>
            <a:r>
              <a:rPr lang="lv-LV" b="1" i="1" dirty="0" smtClean="0"/>
              <a:t>viņu neatņemamo tiesību izmantošanu uz pilnīgu suverenitāti pār visām viņu dabas bagātībām un resursiem.”</a:t>
            </a:r>
          </a:p>
          <a:p>
            <a:pPr algn="just"/>
            <a:endParaRPr lang="lv-LV" dirty="0" smtClean="0"/>
          </a:p>
          <a:p>
            <a:pPr algn="just"/>
            <a:r>
              <a:rPr lang="lv-LV" dirty="0" smtClean="0"/>
              <a:t>3.panta 1.daļa </a:t>
            </a:r>
            <a:r>
              <a:rPr lang="lv-LV" i="1" dirty="0" smtClean="0"/>
              <a:t>“1. </a:t>
            </a:r>
            <a:r>
              <a:rPr lang="lv-LV" b="1" i="1" dirty="0" smtClean="0"/>
              <a:t>Valstis uzņemas lielāko atbildības daļu </a:t>
            </a:r>
            <a:r>
              <a:rPr lang="lv-LV" i="1" dirty="0" smtClean="0"/>
              <a:t>par tiesību uz attīstību īstenošanai labvēlīgu nacionālo un starptautisko apstākļu radīšanu.”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Strukturālās reformas būtība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686800" cy="5029200"/>
          </a:xfrm>
        </p:spPr>
        <p:txBody>
          <a:bodyPr>
            <a:noAutofit/>
          </a:bodyPr>
          <a:lstStyle/>
          <a:p>
            <a:pPr algn="just"/>
            <a:r>
              <a:rPr lang="lv-LV" sz="1800" dirty="0" smtClean="0"/>
              <a:t>Pakāpeniska pāreja no “licences vērtības” uz “atradnes vērtību” jeb “virsmas tiesību” atdalīšana no “minerālu tiesībām”</a:t>
            </a:r>
          </a:p>
          <a:p>
            <a:pPr algn="just"/>
            <a:endParaRPr lang="lv-LV" sz="1800" dirty="0" smtClean="0"/>
          </a:p>
          <a:p>
            <a:pPr algn="just"/>
            <a:r>
              <a:rPr lang="lv-LV" sz="1800" dirty="0" smtClean="0"/>
              <a:t>Zemes īpašnieki, kam nav pietiekamu resursu ieguvei, saņem caurskatāmu un saprotamu kompensāciju par zemes dzīļu resursu izmantošanu, ko īstenos ieguves kompānijas.</a:t>
            </a:r>
          </a:p>
          <a:p>
            <a:pPr algn="just"/>
            <a:endParaRPr lang="lv-LV" sz="1800" dirty="0" smtClean="0"/>
          </a:p>
          <a:p>
            <a:pPr algn="just"/>
            <a:r>
              <a:rPr lang="lv-LV" sz="1800" dirty="0" smtClean="0"/>
              <a:t>Uzņēmējiem ir iespēja ieguldīt derīgo izrakteņu izpētes procesā, jo tiek garantētas iespējas izmantot iegūtos </a:t>
            </a:r>
            <a:r>
              <a:rPr lang="lv-LV" sz="1800" dirty="0" smtClean="0"/>
              <a:t>rezultātus (ja tos ir iespējams pārdot ieguves uzņēmumam), </a:t>
            </a:r>
            <a:r>
              <a:rPr lang="lv-LV" sz="1800" dirty="0" smtClean="0"/>
              <a:t>atpelnīt </a:t>
            </a:r>
            <a:r>
              <a:rPr lang="lv-LV" sz="1800" dirty="0" smtClean="0"/>
              <a:t>ieguldījumus.</a:t>
            </a:r>
            <a:endParaRPr lang="lv-LV" sz="1800" dirty="0" smtClean="0"/>
          </a:p>
          <a:p>
            <a:pPr algn="just"/>
            <a:endParaRPr lang="lv-LV" sz="1800" dirty="0" smtClean="0"/>
          </a:p>
          <a:p>
            <a:pPr algn="just"/>
            <a:r>
              <a:rPr lang="lv-LV" sz="1800" dirty="0" smtClean="0"/>
              <a:t>Zemes īpašnieki, kas kā uzņēmēji ir ieguvuši </a:t>
            </a:r>
            <a:r>
              <a:rPr lang="lv-LV" sz="1800" dirty="0" smtClean="0"/>
              <a:t>virsmas tiesības, vienlaikus iegūst arī “tiesības </a:t>
            </a:r>
            <a:r>
              <a:rPr lang="lv-LV" sz="1800" dirty="0" smtClean="0"/>
              <a:t>uz </a:t>
            </a:r>
            <a:r>
              <a:rPr lang="lv-LV" sz="1800" dirty="0" smtClean="0"/>
              <a:t>minerāliem” atklātajās atradnēs - iegūst </a:t>
            </a:r>
            <a:r>
              <a:rPr lang="lv-LV" sz="1800" dirty="0" smtClean="0"/>
              <a:t>iespējas attīstīt uzņēmējdarbību</a:t>
            </a:r>
          </a:p>
          <a:p>
            <a:pPr algn="just"/>
            <a:endParaRPr lang="lv-LV" sz="1800" dirty="0" smtClean="0"/>
          </a:p>
          <a:p>
            <a:pPr algn="just"/>
            <a:r>
              <a:rPr lang="lv-LV" sz="1800" dirty="0" smtClean="0"/>
              <a:t>Ikvienam zemes īpašniekam tiek dota iespēja pašam (vai ar kāda uzņēmuma palīdzību) veikt zemes dzīļu </a:t>
            </a:r>
            <a:r>
              <a:rPr lang="lv-LV" sz="1800" dirty="0" smtClean="0"/>
              <a:t>izpēti, saglabājot “tiesības uz minerāliem”</a:t>
            </a:r>
            <a:endParaRPr lang="lv-LV" sz="1800" dirty="0" smtClean="0"/>
          </a:p>
          <a:p>
            <a:pPr algn="just"/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lv-LV" sz="2800" dirty="0" smtClean="0"/>
              <a:t>Jautājumi kas ir aktuāli jebkuram kanādietim (latvietim)?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lv-LV" dirty="0" smtClean="0"/>
              <a:t>Kāpēc  vispār ir nepieciešamas izmaiņas?</a:t>
            </a:r>
          </a:p>
          <a:p>
            <a:pPr algn="just"/>
            <a:endParaRPr lang="lv-LV" dirty="0" smtClean="0"/>
          </a:p>
          <a:p>
            <a:pPr algn="just"/>
            <a:r>
              <a:rPr lang="lv-LV" dirty="0" smtClean="0"/>
              <a:t>Kāds ieguvums no tā būs nācijai, valstij?</a:t>
            </a:r>
          </a:p>
          <a:p>
            <a:pPr algn="just"/>
            <a:endParaRPr lang="lv-LV" dirty="0" smtClean="0"/>
          </a:p>
          <a:p>
            <a:pPr algn="just"/>
            <a:r>
              <a:rPr lang="lv-LV" dirty="0" smtClean="0"/>
              <a:t>Vai zemes īpašnieks, persona saņems kādu ieguvumu?</a:t>
            </a:r>
          </a:p>
          <a:p>
            <a:pPr algn="just"/>
            <a:endParaRPr lang="lv-LV" dirty="0" smtClean="0"/>
          </a:p>
          <a:p>
            <a:pPr algn="just"/>
            <a:r>
              <a:rPr lang="lv-LV" dirty="0" smtClean="0"/>
              <a:t>Kā un kas noteiks šo ieguvumu?</a:t>
            </a:r>
          </a:p>
          <a:p>
            <a:pPr algn="just"/>
            <a:endParaRPr lang="lv-LV" dirty="0" smtClean="0"/>
          </a:p>
          <a:p>
            <a:pPr algn="just"/>
            <a:r>
              <a:rPr lang="lv-LV" dirty="0" smtClean="0"/>
              <a:t>Vai ieguvējs būs uzņēmējs?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38200"/>
          </a:xfrm>
        </p:spPr>
        <p:txBody>
          <a:bodyPr>
            <a:noAutofit/>
          </a:bodyPr>
          <a:lstStyle/>
          <a:p>
            <a:r>
              <a:rPr lang="lv-LV" sz="2800" b="1" dirty="0" smtClean="0"/>
              <a:t>Pirmais stāsts par attīstību </a:t>
            </a:r>
            <a:r>
              <a:rPr lang="lv-LV" sz="2800" dirty="0" smtClean="0"/>
              <a:t>– Vai vispār ir nepieciešamas izmaiņas?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lv-LV" dirty="0" smtClean="0"/>
              <a:t>Zviedrijas karalis vienpersoniski pieņēma lēmumu nodalīt zemes dzīļu resursus no zemes virsmas tiesībām (īstenoja pāreju uz “atradnes vērtību”), lai atbalstītu uzņēmējdarbību.</a:t>
            </a:r>
          </a:p>
          <a:p>
            <a:pPr algn="just">
              <a:buNone/>
            </a:pPr>
            <a:endParaRPr lang="lv-LV" dirty="0" smtClean="0"/>
          </a:p>
          <a:p>
            <a:pPr algn="just">
              <a:buNone/>
            </a:pPr>
            <a:r>
              <a:rPr lang="lv-LV" dirty="0" smtClean="0"/>
              <a:t>Ieguvumi:</a:t>
            </a:r>
          </a:p>
          <a:p>
            <a:pPr algn="just"/>
            <a:r>
              <a:rPr lang="lv-LV" dirty="0" smtClean="0"/>
              <a:t>Zviedrijas ekonomikas attīstības “bums” 18-19.gs </a:t>
            </a:r>
            <a:r>
              <a:rPr lang="lv-LV" dirty="0" smtClean="0"/>
              <a:t>(“zviedru tērauds”, </a:t>
            </a:r>
            <a:r>
              <a:rPr lang="en-US" b="1" dirty="0" err="1" smtClean="0"/>
              <a:t>Falu</a:t>
            </a:r>
            <a:r>
              <a:rPr lang="en-US" dirty="0" smtClean="0"/>
              <a:t> </a:t>
            </a:r>
            <a:r>
              <a:rPr lang="en-US" dirty="0" err="1" smtClean="0"/>
              <a:t>Rödfärg</a:t>
            </a:r>
            <a:r>
              <a:rPr lang="lv-LV" dirty="0" smtClean="0"/>
              <a:t>)</a:t>
            </a:r>
          </a:p>
          <a:p>
            <a:pPr algn="just"/>
            <a:r>
              <a:rPr lang="lv-LV" dirty="0" smtClean="0"/>
              <a:t>Neitralitātes garants abu pasaules karu laikā (visām pusēm bija svarīga pieeja stratēģiskām izejvielām, hroma rūdām, kas nodrošināja iespēju ražot īpaši  izturīgu tēraudu kara vajadzībām)</a:t>
            </a:r>
          </a:p>
          <a:p>
            <a:pPr algn="just"/>
            <a:r>
              <a:rPr lang="lv-LV" dirty="0" smtClean="0"/>
              <a:t>Ekonomiskā attīstība vairāk nekā 200 gadu garumā un joprojām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0667" t="20000" r="29333" b="45000"/>
          <a:stretch>
            <a:fillRect/>
          </a:stretch>
        </p:blipFill>
        <p:spPr bwMode="auto">
          <a:xfrm>
            <a:off x="0" y="2209800"/>
            <a:ext cx="6019800" cy="421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fototime.com/618026BAA88C507/stand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087" y="0"/>
            <a:ext cx="5410913" cy="3610094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3810000" y="5105400"/>
            <a:ext cx="1981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56875" t="20313" r="13750" b="43750"/>
          <a:stretch>
            <a:fillRect/>
          </a:stretch>
        </p:blipFill>
        <p:spPr bwMode="auto">
          <a:xfrm>
            <a:off x="5867400" y="3498715"/>
            <a:ext cx="3276599" cy="320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152400"/>
            <a:ext cx="350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 smtClean="0">
                <a:solidFill>
                  <a:srgbClr val="FF0000"/>
                </a:solidFill>
              </a:rPr>
              <a:t>Stratēģiska nozīme nācijas attīstībai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2743200"/>
            <a:ext cx="304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1352"/>
          </a:xfrm>
        </p:spPr>
        <p:txBody>
          <a:bodyPr>
            <a:normAutofit fontScale="90000"/>
          </a:bodyPr>
          <a:lstStyle/>
          <a:p>
            <a:r>
              <a:rPr lang="lv-LV" b="1" dirty="0" smtClean="0"/>
              <a:t>Otrais stāsts par attīstību </a:t>
            </a:r>
            <a:r>
              <a:rPr lang="lv-LV" dirty="0" smtClean="0"/>
              <a:t>– Kāds ieguvums ir nācijai un valstij?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lv-LV" dirty="0" smtClean="0"/>
              <a:t>Somijas minerālo resursu izmantošanas stratēģijā tiek plānots palielināt ienākumus valsts budžeta no 4 līdz 80 </a:t>
            </a:r>
            <a:r>
              <a:rPr lang="lv-LV" dirty="0" err="1" smtClean="0"/>
              <a:t>miljrd</a:t>
            </a:r>
            <a:r>
              <a:rPr lang="lv-LV" dirty="0" smtClean="0"/>
              <a:t>. eiro</a:t>
            </a:r>
          </a:p>
          <a:p>
            <a:pPr algn="just">
              <a:buNone/>
            </a:pPr>
            <a:endParaRPr lang="lv-LV" dirty="0" smtClean="0"/>
          </a:p>
          <a:p>
            <a:pPr algn="just"/>
            <a:r>
              <a:rPr lang="lv-LV" dirty="0" smtClean="0"/>
              <a:t>PS “</a:t>
            </a:r>
            <a:r>
              <a:rPr lang="lv-LV" dirty="0" err="1" smtClean="0"/>
              <a:t>Baltic</a:t>
            </a:r>
            <a:r>
              <a:rPr lang="lv-LV" dirty="0" smtClean="0"/>
              <a:t> </a:t>
            </a:r>
            <a:r>
              <a:rPr lang="lv-LV" dirty="0" err="1" smtClean="0"/>
              <a:t>Oil</a:t>
            </a:r>
            <a:r>
              <a:rPr lang="lv-LV" dirty="0" smtClean="0"/>
              <a:t> </a:t>
            </a:r>
            <a:r>
              <a:rPr lang="lv-LV" dirty="0" err="1" smtClean="0"/>
              <a:t>Corporation</a:t>
            </a:r>
            <a:r>
              <a:rPr lang="lv-LV" dirty="0" smtClean="0"/>
              <a:t>” (Ingmārs Kariņš) </a:t>
            </a:r>
            <a:r>
              <a:rPr lang="lv-LV" i="1" u="sng" dirty="0" smtClean="0"/>
              <a:t>“Tas būtu jautājums, kas valdības līmenī ir risināms, lai beidzot varētu piesaistīt investīcijas un notiktu reģionu attīstība </a:t>
            </a:r>
            <a:r>
              <a:rPr lang="lv-LV" b="1" i="1" u="sng" dirty="0" smtClean="0"/>
              <a:t>līdzīgi kā tas notiek Lietuvā</a:t>
            </a:r>
            <a:r>
              <a:rPr lang="lv-LV" i="1" u="sng" dirty="0" smtClean="0"/>
              <a:t>” </a:t>
            </a:r>
            <a:r>
              <a:rPr lang="lv-LV" dirty="0" smtClean="0"/>
              <a:t>(par darbības aprobežojumiem lieguma </a:t>
            </a:r>
            <a:r>
              <a:rPr lang="lv-LV" dirty="0" smtClean="0"/>
              <a:t>teritorijās)</a:t>
            </a:r>
            <a:endParaRPr lang="lv-LV" dirty="0" smtClean="0"/>
          </a:p>
          <a:p>
            <a:pPr algn="just"/>
            <a:endParaRPr lang="lv-LV" dirty="0" smtClean="0"/>
          </a:p>
          <a:p>
            <a:pPr algn="just"/>
            <a:r>
              <a:rPr lang="lv-LV" dirty="0" smtClean="0"/>
              <a:t>Izsolot izpētes </a:t>
            </a:r>
            <a:r>
              <a:rPr lang="lv-LV" dirty="0" smtClean="0"/>
              <a:t>laukumus (</a:t>
            </a:r>
            <a:r>
              <a:rPr lang="lv-LV" dirty="0" err="1" smtClean="0"/>
              <a:t>claim</a:t>
            </a:r>
            <a:r>
              <a:rPr lang="lv-LV" dirty="0" smtClean="0"/>
              <a:t> </a:t>
            </a:r>
            <a:r>
              <a:rPr lang="lv-LV" dirty="0" err="1" smtClean="0"/>
              <a:t>area</a:t>
            </a:r>
            <a:r>
              <a:rPr lang="lv-LV" dirty="0" smtClean="0"/>
              <a:t>) </a:t>
            </a:r>
            <a:r>
              <a:rPr lang="lv-LV" dirty="0" smtClean="0"/>
              <a:t>valsts iegūst līdzekļus dabas resursu izmantošanas veicināšanai – jo vairāk izpēta jo vairāk piesaista interesi , - jo lielākas iespējas uzsākt ieguvi, - jo vairāk piesaista citas investīcijas</a:t>
            </a:r>
          </a:p>
          <a:p>
            <a:pPr algn="just"/>
            <a:endParaRPr lang="en-US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55653" t="31201" r="12347" b="30069"/>
          <a:stretch>
            <a:fillRect/>
          </a:stretch>
        </p:blipFill>
        <p:spPr bwMode="auto">
          <a:xfrm>
            <a:off x="4343400" y="0"/>
            <a:ext cx="480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56875" t="10156" r="12500" b="46875"/>
          <a:stretch>
            <a:fillRect/>
          </a:stretch>
        </p:blipFill>
        <p:spPr bwMode="auto">
          <a:xfrm>
            <a:off x="0" y="-1"/>
            <a:ext cx="4648200" cy="521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 l="56875" t="55469" r="12500" b="16244"/>
          <a:stretch>
            <a:fillRect/>
          </a:stretch>
        </p:blipFill>
        <p:spPr bwMode="auto">
          <a:xfrm>
            <a:off x="0" y="3111759"/>
            <a:ext cx="5069821" cy="374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 l="56250" t="30469" r="13125" b="38771"/>
          <a:stretch>
            <a:fillRect/>
          </a:stretch>
        </p:blipFill>
        <p:spPr bwMode="auto">
          <a:xfrm>
            <a:off x="4419600" y="3061811"/>
            <a:ext cx="4724400" cy="379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1678</TotalTime>
  <Words>1217</Words>
  <Application>Microsoft Office PowerPoint</Application>
  <PresentationFormat>On-screen Show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Neko nemainīt? vai meklēt jaunas attīstības iespējas?   Kanādā  un citās valstīs iegūtā pieredze</vt:lpstr>
      <vt:lpstr>Kalnrūpniecības pamatprincipi  (atgādinot jau sacīto)</vt:lpstr>
      <vt:lpstr>Kas pamato?</vt:lpstr>
      <vt:lpstr>Strukturālās reformas būtība</vt:lpstr>
      <vt:lpstr>Jautājumi kas ir aktuāli jebkuram kanādietim (latvietim)?</vt:lpstr>
      <vt:lpstr>Pirmais stāsts par attīstību – Vai vispār ir nepieciešamas izmaiņas? </vt:lpstr>
      <vt:lpstr>Slide 7</vt:lpstr>
      <vt:lpstr>Otrais stāsts par attīstību – Kāds ieguvums ir nācijai un valstij?</vt:lpstr>
      <vt:lpstr>Slide 9</vt:lpstr>
      <vt:lpstr>Trešais stāsts par attīstību – Ko iegūst Emīlijas tante?</vt:lpstr>
      <vt:lpstr>Slide 11</vt:lpstr>
      <vt:lpstr>Ceturtais stāsts par attīstību – Kā nosaka ieguvumus zemes īpašniekam (privātam, pašvaldības valsts)? </vt:lpstr>
      <vt:lpstr>Piemērs jaunu teritoriju izpētes gadījumā (Kanāda, Ontario)</vt:lpstr>
      <vt:lpstr>Piektais stāsts par attīstību – Kāpēc ieguvējs ir arī uzņēmējs?</vt:lpstr>
      <vt:lpstr>Regulējošā vide atšķiras ikvienā pavalstī</vt:lpstr>
      <vt:lpstr>“Latvijas stends” PDAC2015  (http://www.ginguro.com/projects/other-properties)</vt:lpstr>
      <vt:lpstr>Uzdevumi, kas ir atbildīgo institūciju kompetencē (ja atbalstam šādu strukturālu reformu)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“jūrskolas 2.0”</dc:title>
  <dc:creator>VSturis</dc:creator>
  <cp:lastModifiedBy>VSturis</cp:lastModifiedBy>
  <cp:revision>149</cp:revision>
  <dcterms:created xsi:type="dcterms:W3CDTF">2015-02-11T13:51:54Z</dcterms:created>
  <dcterms:modified xsi:type="dcterms:W3CDTF">2015-03-16T13:28:28Z</dcterms:modified>
</cp:coreProperties>
</file>